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59" r:id="rId6"/>
    <p:sldId id="260" r:id="rId7"/>
    <p:sldId id="261" r:id="rId8"/>
    <p:sldId id="262" r:id="rId9"/>
    <p:sldId id="263" r:id="rId10"/>
    <p:sldId id="265" r:id="rId11"/>
    <p:sldId id="266" r:id="rId12"/>
    <p:sldId id="267" r:id="rId13"/>
    <p:sldId id="264" r:id="rId14"/>
    <p:sldId id="271" r:id="rId15"/>
    <p:sldId id="268" r:id="rId16"/>
    <p:sldId id="269" r:id="rId1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howGuides="1">
      <p:cViewPr varScale="1">
        <p:scale>
          <a:sx n="40" d="100"/>
          <a:sy n="40" d="100"/>
        </p:scale>
        <p:origin x="424" y="2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F8782-8B54-294E-192A-4DBE6086AC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E948C2D-34EB-8518-B42A-7E61846B39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543B387-AE43-FAE9-7B39-20CA300DD5B1}"/>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660C7978-4D23-4FDE-C99F-8B7AFAB78A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323AD1-0DF5-98F0-B937-65A58EFE350B}"/>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3305313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A33565-ADE6-DAB9-0EBF-6826738DDD3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09E30B9-2002-7448-B3DD-93724480870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AE3C15-EA0F-F9CA-400F-0975203A7E59}"/>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98CC9481-5BDE-8AE1-DCF1-E106B5DB85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3F42212-82C0-7204-327A-2FF786728630}"/>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3570718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73B15DA-4E92-6567-050D-2AAF9C5D919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5D6FC7F-DA85-0088-1EC8-DBD6E0A13AB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4A1C85-18B0-42F5-94A3-59597ACA312F}"/>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B5E1B5F8-A716-BB8E-7F30-B2C56DA68B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51D5A3-D485-7D1B-4D0D-98A5685E1FBC}"/>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3077578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7CCEAA-14DC-8B3E-7CA7-7E24B32981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16EA8BE-AAA2-06EE-98B2-2B2F4FAFEB5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27B433D-A531-229C-D830-CAAAC8FAEE35}"/>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44E5457E-61F8-5483-695F-2771C5E6DD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F77E7EF-D365-CD83-5859-EC2D8BA2F671}"/>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661081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7DD6B1-C0E2-0F1D-B29C-E75B1F22480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0940867-4675-4299-EA51-E90EE2148E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2F79F46-9C84-DC63-86E0-282939F55C83}"/>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2BD4F3AE-C279-CA67-5148-3A17696E444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06F1BF-2FF3-7F26-C80E-1AE35B0BAA1A}"/>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1127884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B969A0-DFA6-20D1-7E07-784BF5258BE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39DFEB3-2B80-7143-BE92-1485E306DA5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9DEE716-2907-8D58-CF04-35B1D625DF9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B89CFE3-5CD8-A2FB-D685-902925C78E82}"/>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6" name="フッター プレースホルダー 5">
            <a:extLst>
              <a:ext uri="{FF2B5EF4-FFF2-40B4-BE49-F238E27FC236}">
                <a16:creationId xmlns:a16="http://schemas.microsoft.com/office/drawing/2014/main" id="{92D710B7-6BE4-C06D-D76F-7F9259D600E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F1B80F-39F0-DEB0-C1A9-17F778A28020}"/>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235566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27D758-C8EA-C53A-1D63-01B3FA4E56F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250E653-B6E0-8D55-4237-97BE795019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E2CEDF2-53AD-EEF8-6235-B935CA82E8F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0EF543E-570D-C355-CFAD-D9188AEE7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8A939D4-11CD-B521-A123-263873F85A4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C5617FF-E366-1347-C932-D554862DF589}"/>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8" name="フッター プレースホルダー 7">
            <a:extLst>
              <a:ext uri="{FF2B5EF4-FFF2-40B4-BE49-F238E27FC236}">
                <a16:creationId xmlns:a16="http://schemas.microsoft.com/office/drawing/2014/main" id="{7C338298-DC20-D381-16A6-E07B85BDF95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C54E990-75B8-1847-C2EE-CEE6A2CC4616}"/>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2256675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C87EB3-C970-E68F-DAD1-E0CD1874756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DD55379-789D-E41A-34FF-9C3DA05889B4}"/>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4" name="フッター プレースホルダー 3">
            <a:extLst>
              <a:ext uri="{FF2B5EF4-FFF2-40B4-BE49-F238E27FC236}">
                <a16:creationId xmlns:a16="http://schemas.microsoft.com/office/drawing/2014/main" id="{94070F8D-4B05-2959-B69B-5821501B5FB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3DA1375-AAE0-75A2-96B6-FC719D05AB3D}"/>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3041172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F3F4732-C785-EAB2-8C50-F4697465394A}"/>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3" name="フッター プレースホルダー 2">
            <a:extLst>
              <a:ext uri="{FF2B5EF4-FFF2-40B4-BE49-F238E27FC236}">
                <a16:creationId xmlns:a16="http://schemas.microsoft.com/office/drawing/2014/main" id="{B9D54F0F-C988-F2D4-8067-5DCAEA5466F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97CFBD4-A353-201C-4416-84C5B5D0E823}"/>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2340417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6E7113-F142-FAC1-D5FA-780F541FB8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B73DB9C-BCF1-BD4D-3F26-033030672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23339A6-8A2B-C10B-A34A-52F712944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ED94BD7-8C5D-7B66-5B90-C66E276465E3}"/>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6" name="フッター プレースホルダー 5">
            <a:extLst>
              <a:ext uri="{FF2B5EF4-FFF2-40B4-BE49-F238E27FC236}">
                <a16:creationId xmlns:a16="http://schemas.microsoft.com/office/drawing/2014/main" id="{06BC01C8-030A-29F3-DA65-57C841EE23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4E8F33B-FB16-C59F-97DF-E428640AEBD4}"/>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2964000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94EAE4-F4E0-E222-D479-76808C716A2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9CE7326-B506-42C4-B851-CB643F6F72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76F6E1E-87F8-CAB3-2413-E6B3A640D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82D79B4-F185-4BA5-2B2D-E06CE514B5C2}"/>
              </a:ext>
            </a:extLst>
          </p:cNvPr>
          <p:cNvSpPr>
            <a:spLocks noGrp="1"/>
          </p:cNvSpPr>
          <p:nvPr>
            <p:ph type="dt" sz="half" idx="10"/>
          </p:nvPr>
        </p:nvSpPr>
        <p:spPr/>
        <p:txBody>
          <a:bodyPr/>
          <a:lstStyle/>
          <a:p>
            <a:fld id="{195E43D8-518A-4A49-80B4-147259F9B02B}" type="datetimeFigureOut">
              <a:rPr kumimoji="1" lang="ja-JP" altLang="en-US" smtClean="0"/>
              <a:t>2022/5/11</a:t>
            </a:fld>
            <a:endParaRPr kumimoji="1" lang="ja-JP" altLang="en-US"/>
          </a:p>
        </p:txBody>
      </p:sp>
      <p:sp>
        <p:nvSpPr>
          <p:cNvPr id="6" name="フッター プレースホルダー 5">
            <a:extLst>
              <a:ext uri="{FF2B5EF4-FFF2-40B4-BE49-F238E27FC236}">
                <a16:creationId xmlns:a16="http://schemas.microsoft.com/office/drawing/2014/main" id="{C4FD7C26-7C3C-26D6-8925-D3901B49B1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8D8DF4-BECB-63C3-A27C-5E351CF8CCAF}"/>
              </a:ext>
            </a:extLst>
          </p:cNvPr>
          <p:cNvSpPr>
            <a:spLocks noGrp="1"/>
          </p:cNvSpPr>
          <p:nvPr>
            <p:ph type="sldNum" sz="quarter" idx="12"/>
          </p:nvPr>
        </p:nvSpPr>
        <p:spPr/>
        <p:txBody>
          <a:body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1310881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18C2CB4-0344-5642-A8FA-579A332CD6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916C4C7-D64C-5632-344C-DB3D7127E3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7B5D32-8471-0DC8-8F0D-8E5E414EA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5E43D8-518A-4A49-80B4-147259F9B02B}" type="datetimeFigureOut">
              <a:rPr kumimoji="1" lang="ja-JP" altLang="en-US" smtClean="0"/>
              <a:t>2022/5/11</a:t>
            </a:fld>
            <a:endParaRPr kumimoji="1" lang="ja-JP" altLang="en-US"/>
          </a:p>
        </p:txBody>
      </p:sp>
      <p:sp>
        <p:nvSpPr>
          <p:cNvPr id="5" name="フッター プレースホルダー 4">
            <a:extLst>
              <a:ext uri="{FF2B5EF4-FFF2-40B4-BE49-F238E27FC236}">
                <a16:creationId xmlns:a16="http://schemas.microsoft.com/office/drawing/2014/main" id="{94794EFD-9CB5-3760-C238-11F63CD3B2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889D5FA-522B-AC6B-9A73-AC01647390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14111D-A99B-492C-9326-14AE44FB01A9}" type="slidenum">
              <a:rPr kumimoji="1" lang="ja-JP" altLang="en-US" smtClean="0"/>
              <a:t>‹#›</a:t>
            </a:fld>
            <a:endParaRPr kumimoji="1" lang="ja-JP" altLang="en-US"/>
          </a:p>
        </p:txBody>
      </p:sp>
    </p:spTree>
    <p:extLst>
      <p:ext uri="{BB962C8B-B14F-4D97-AF65-F5344CB8AC3E}">
        <p14:creationId xmlns:p14="http://schemas.microsoft.com/office/powerpoint/2010/main" val="1745871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3DF322-D82F-083B-FC46-0FBB8EC7A8EB}"/>
              </a:ext>
            </a:extLst>
          </p:cNvPr>
          <p:cNvSpPr>
            <a:spLocks noGrp="1"/>
          </p:cNvSpPr>
          <p:nvPr>
            <p:ph type="ctrTitle"/>
          </p:nvPr>
        </p:nvSpPr>
        <p:spPr/>
        <p:txBody>
          <a:bodyPr/>
          <a:lstStyle/>
          <a:p>
            <a:r>
              <a:rPr kumimoji="1" lang="ja-JP" altLang="en-US" dirty="0"/>
              <a:t>企画書タイトル</a:t>
            </a:r>
          </a:p>
        </p:txBody>
      </p:sp>
      <p:sp>
        <p:nvSpPr>
          <p:cNvPr id="3" name="字幕 2">
            <a:extLst>
              <a:ext uri="{FF2B5EF4-FFF2-40B4-BE49-F238E27FC236}">
                <a16:creationId xmlns:a16="http://schemas.microsoft.com/office/drawing/2014/main" id="{636A717B-2758-0E46-9B83-9F25A45215FE}"/>
              </a:ext>
            </a:extLst>
          </p:cNvPr>
          <p:cNvSpPr>
            <a:spLocks noGrp="1"/>
          </p:cNvSpPr>
          <p:nvPr>
            <p:ph type="subTitle" idx="1"/>
          </p:nvPr>
        </p:nvSpPr>
        <p:spPr/>
        <p:txBody>
          <a:bodyPr/>
          <a:lstStyle/>
          <a:p>
            <a:r>
              <a:rPr kumimoji="1" lang="ja-JP" altLang="en-US" dirty="0"/>
              <a:t>仮でもいいので記載</a:t>
            </a:r>
          </a:p>
        </p:txBody>
      </p:sp>
    </p:spTree>
    <p:extLst>
      <p:ext uri="{BB962C8B-B14F-4D97-AF65-F5344CB8AC3E}">
        <p14:creationId xmlns:p14="http://schemas.microsoft.com/office/powerpoint/2010/main" val="4022691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具体的施策概要</a:t>
            </a:r>
            <a:r>
              <a:rPr lang="en-US" altLang="ja-JP" dirty="0"/>
              <a:t>/</a:t>
            </a:r>
            <a:r>
              <a:rPr lang="ja-JP" altLang="en-US" dirty="0"/>
              <a:t>詳細</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574464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具体的施策概要</a:t>
            </a:r>
            <a:r>
              <a:rPr lang="en-US" altLang="ja-JP" dirty="0"/>
              <a:t>/</a:t>
            </a:r>
            <a:r>
              <a:rPr lang="ja-JP" altLang="en-US" dirty="0"/>
              <a:t>詳細</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371132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具体的施策概要</a:t>
            </a:r>
            <a:r>
              <a:rPr lang="en-US" altLang="ja-JP" dirty="0"/>
              <a:t>/</a:t>
            </a:r>
            <a:r>
              <a:rPr lang="ja-JP" altLang="en-US" dirty="0"/>
              <a:t>詳細</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240575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kumimoji="1" lang="en-US" altLang="ja-JP" dirty="0"/>
              <a:t>KPI</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目標を達成するための</a:t>
            </a:r>
            <a:r>
              <a:rPr kumimoji="1" lang="en-US" altLang="ja-JP" dirty="0"/>
              <a:t>KPI</a:t>
            </a:r>
            <a:r>
              <a:rPr kumimoji="1" lang="ja-JP" altLang="en-US" dirty="0"/>
              <a:t>をいくつか記載します。</a:t>
            </a:r>
            <a:r>
              <a:rPr kumimoji="1" lang="en-US" altLang="ja-JP" dirty="0"/>
              <a:t>KPI</a:t>
            </a:r>
            <a:r>
              <a:rPr kumimoji="1" lang="ja-JP" altLang="en-US" dirty="0"/>
              <a:t>が達成されなかったり、</a:t>
            </a:r>
            <a:r>
              <a:rPr kumimoji="1" lang="en-US" altLang="ja-JP" dirty="0"/>
              <a:t>KPI</a:t>
            </a:r>
            <a:r>
              <a:rPr kumimoji="1" lang="ja-JP" altLang="en-US" dirty="0"/>
              <a:t>が達成された場合でも目標に近づけなかった場合の対応策も記載します。</a:t>
            </a:r>
          </a:p>
        </p:txBody>
      </p:sp>
    </p:spTree>
    <p:extLst>
      <p:ext uri="{BB962C8B-B14F-4D97-AF65-F5344CB8AC3E}">
        <p14:creationId xmlns:p14="http://schemas.microsoft.com/office/powerpoint/2010/main" val="3106247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予算</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企画実施にかかる予算を細かく記載します。</a:t>
            </a:r>
          </a:p>
        </p:txBody>
      </p:sp>
    </p:spTree>
    <p:extLst>
      <p:ext uri="{BB962C8B-B14F-4D97-AF65-F5344CB8AC3E}">
        <p14:creationId xmlns:p14="http://schemas.microsoft.com/office/powerpoint/2010/main" val="3132698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en-US" altLang="ja-JP" dirty="0"/>
              <a:t>ROI</a:t>
            </a:r>
            <a:r>
              <a:rPr lang="ja-JP" altLang="en-US" dirty="0"/>
              <a:t>（収支計画）</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企画が実現して目標が達成された場合の</a:t>
            </a:r>
            <a:r>
              <a:rPr kumimoji="1" lang="en-US" altLang="ja-JP" dirty="0"/>
              <a:t>ROI</a:t>
            </a:r>
            <a:r>
              <a:rPr kumimoji="1" lang="ja-JP" altLang="en-US" dirty="0"/>
              <a:t>（費用対効果）や収支計画を記載します。</a:t>
            </a:r>
          </a:p>
        </p:txBody>
      </p:sp>
    </p:spTree>
    <p:extLst>
      <p:ext uri="{BB962C8B-B14F-4D97-AF65-F5344CB8AC3E}">
        <p14:creationId xmlns:p14="http://schemas.microsoft.com/office/powerpoint/2010/main" val="2184992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スケジュール</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企画実施のスケジュール詳細を記載します。</a:t>
            </a:r>
          </a:p>
        </p:txBody>
      </p:sp>
    </p:spTree>
    <p:extLst>
      <p:ext uri="{BB962C8B-B14F-4D97-AF65-F5344CB8AC3E}">
        <p14:creationId xmlns:p14="http://schemas.microsoft.com/office/powerpoint/2010/main" val="4254814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kumimoji="1" lang="ja-JP" altLang="en-US" dirty="0"/>
              <a:t>背景</a:t>
            </a:r>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企画や提案を行うに至った背景を説明します。過去がどういう状況で現在どうなっているかなどをわかりやすく記載します。</a:t>
            </a:r>
          </a:p>
        </p:txBody>
      </p:sp>
    </p:spTree>
    <p:extLst>
      <p:ext uri="{BB962C8B-B14F-4D97-AF65-F5344CB8AC3E}">
        <p14:creationId xmlns:p14="http://schemas.microsoft.com/office/powerpoint/2010/main" val="371137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kumimoji="1" lang="ja-JP" altLang="en-US" dirty="0"/>
              <a:t>現状の課題</a:t>
            </a:r>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背景があり、そこから発生している課題を具体的に書き出します。現状の課題を解決する企画なら直面している課題を、新規のアイデアなどであれば、対象者が潜在的に持つであろう課題を書き出します。</a:t>
            </a:r>
          </a:p>
        </p:txBody>
      </p:sp>
    </p:spTree>
    <p:extLst>
      <p:ext uri="{BB962C8B-B14F-4D97-AF65-F5344CB8AC3E}">
        <p14:creationId xmlns:p14="http://schemas.microsoft.com/office/powerpoint/2010/main" val="3589026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kumimoji="1" lang="ja-JP" altLang="en-US" dirty="0"/>
              <a:t>現状分析</a:t>
            </a:r>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できるだけ数値データを集めて、必ず数値で記載します。</a:t>
            </a:r>
          </a:p>
          <a:p>
            <a:pPr marL="0" indent="0">
              <a:buNone/>
            </a:pPr>
            <a:r>
              <a:rPr kumimoji="1" lang="ja-JP" altLang="en-US" dirty="0"/>
              <a:t>（例）</a:t>
            </a:r>
          </a:p>
          <a:p>
            <a:pPr marL="0" indent="0">
              <a:buNone/>
            </a:pPr>
            <a:r>
              <a:rPr kumimoji="1" lang="ja-JP" altLang="en-US" sz="2400" dirty="0"/>
              <a:t>→課題がどれくらい深刻なのか、昨年比などで悪化状況を明確に</a:t>
            </a:r>
            <a:r>
              <a:rPr kumimoji="1" lang="en-US" altLang="ja-JP" sz="2400" dirty="0"/>
              <a:t>…</a:t>
            </a:r>
            <a:r>
              <a:rPr kumimoji="1" lang="ja-JP" altLang="en-US" sz="2400" dirty="0"/>
              <a:t>。</a:t>
            </a:r>
          </a:p>
          <a:p>
            <a:pPr marL="0" indent="0">
              <a:buNone/>
            </a:pPr>
            <a:r>
              <a:rPr kumimoji="1" lang="ja-JP" altLang="en-US" sz="2400" dirty="0"/>
              <a:t>→現在の市場がどれくらいで十分に実施価値があるかを明確に</a:t>
            </a:r>
            <a:r>
              <a:rPr kumimoji="1" lang="en-US" altLang="ja-JP" sz="2400" dirty="0"/>
              <a:t>…</a:t>
            </a:r>
            <a:r>
              <a:rPr kumimoji="1" lang="ja-JP" altLang="en-US" sz="2400" dirty="0"/>
              <a:t>。</a:t>
            </a:r>
          </a:p>
          <a:p>
            <a:pPr marL="0" indent="0">
              <a:buNone/>
            </a:pPr>
            <a:r>
              <a:rPr kumimoji="1" lang="ja-JP" altLang="en-US" dirty="0"/>
              <a:t>いずれにしても、数値データを活用してひと目でわかるようにすることが重要です。</a:t>
            </a:r>
          </a:p>
        </p:txBody>
      </p:sp>
    </p:spTree>
    <p:extLst>
      <p:ext uri="{BB962C8B-B14F-4D97-AF65-F5344CB8AC3E}">
        <p14:creationId xmlns:p14="http://schemas.microsoft.com/office/powerpoint/2010/main" val="3716996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kumimoji="1" lang="ja-JP" altLang="en-US" dirty="0"/>
              <a:t>ターゲット</a:t>
            </a:r>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対象のターゲットを具体的に記載します。会社としてターゲットが明確で関係者の認識統一があるのであれば簡単なもので問題ありませんが、新しいターゲットであったり、プレゼンする相手がターゲットを把握しているかどうか不明の場合には、ペルソナに近いターゲット像を記載した方が説得力が高まります。</a:t>
            </a:r>
          </a:p>
        </p:txBody>
      </p:sp>
    </p:spTree>
    <p:extLst>
      <p:ext uri="{BB962C8B-B14F-4D97-AF65-F5344CB8AC3E}">
        <p14:creationId xmlns:p14="http://schemas.microsoft.com/office/powerpoint/2010/main" val="2598189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kumimoji="1" lang="ja-JP" altLang="en-US" dirty="0"/>
              <a:t>企画コンセプト</a:t>
            </a:r>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コンセプトは企画内容をひと言で表現できるコンセプトを記載。プレゼンを受ける側がコンセプトを見ただけで興味関心が湧くようなものにすることが重要となります。</a:t>
            </a:r>
          </a:p>
        </p:txBody>
      </p:sp>
    </p:spTree>
    <p:extLst>
      <p:ext uri="{BB962C8B-B14F-4D97-AF65-F5344CB8AC3E}">
        <p14:creationId xmlns:p14="http://schemas.microsoft.com/office/powerpoint/2010/main" val="2078034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目標</a:t>
            </a:r>
            <a:r>
              <a:rPr lang="en-US" altLang="ja-JP" dirty="0"/>
              <a:t>/</a:t>
            </a:r>
            <a:r>
              <a:rPr lang="ja-JP" altLang="en-US" dirty="0"/>
              <a:t>目的</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本企画の目的をあらためてわかりやすく記載します。また、企画を実施することでどういった目標が達成されるか、数値を使って具体的に記載することが重要です。</a:t>
            </a:r>
          </a:p>
        </p:txBody>
      </p:sp>
    </p:spTree>
    <p:extLst>
      <p:ext uri="{BB962C8B-B14F-4D97-AF65-F5344CB8AC3E}">
        <p14:creationId xmlns:p14="http://schemas.microsoft.com/office/powerpoint/2010/main" val="178429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企画の全体像</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今回の企画内容の全体像がわかるように記載します。ここはできれば</a:t>
            </a:r>
            <a:r>
              <a:rPr kumimoji="1" lang="en-US" altLang="ja-JP" dirty="0"/>
              <a:t>1</a:t>
            </a:r>
            <a:r>
              <a:rPr kumimoji="1" lang="ja-JP" altLang="en-US" dirty="0"/>
              <a:t>ページに収めて全体像ひと目でわかるようにします。以下からの「具体的施策概要</a:t>
            </a:r>
            <a:r>
              <a:rPr kumimoji="1" lang="en-US" altLang="ja-JP" dirty="0"/>
              <a:t>/</a:t>
            </a:r>
            <a:r>
              <a:rPr kumimoji="1" lang="ja-JP" altLang="en-US" dirty="0"/>
              <a:t>詳細」がすべて含まれている必要があり、図解することをおすすめします。</a:t>
            </a:r>
          </a:p>
        </p:txBody>
      </p:sp>
    </p:spTree>
    <p:extLst>
      <p:ext uri="{BB962C8B-B14F-4D97-AF65-F5344CB8AC3E}">
        <p14:creationId xmlns:p14="http://schemas.microsoft.com/office/powerpoint/2010/main" val="1435995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6DB92-E60F-EB89-96A1-CD1ED4247071}"/>
              </a:ext>
            </a:extLst>
          </p:cNvPr>
          <p:cNvSpPr>
            <a:spLocks noGrp="1"/>
          </p:cNvSpPr>
          <p:nvPr>
            <p:ph type="title"/>
          </p:nvPr>
        </p:nvSpPr>
        <p:spPr/>
        <p:txBody>
          <a:bodyPr/>
          <a:lstStyle/>
          <a:p>
            <a:r>
              <a:rPr lang="ja-JP" altLang="en-US" dirty="0"/>
              <a:t>具体的施策概要</a:t>
            </a:r>
            <a:r>
              <a:rPr lang="en-US" altLang="ja-JP" dirty="0"/>
              <a:t>/</a:t>
            </a:r>
            <a:r>
              <a:rPr lang="ja-JP" altLang="en-US" dirty="0"/>
              <a:t>詳細</a:t>
            </a:r>
            <a:endParaRPr kumimoji="1" lang="ja-JP" altLang="en-US" dirty="0"/>
          </a:p>
        </p:txBody>
      </p:sp>
      <p:sp>
        <p:nvSpPr>
          <p:cNvPr id="3" name="コンテンツ プレースホルダー 2">
            <a:extLst>
              <a:ext uri="{FF2B5EF4-FFF2-40B4-BE49-F238E27FC236}">
                <a16:creationId xmlns:a16="http://schemas.microsoft.com/office/drawing/2014/main" id="{A0E85E35-A58A-D305-F892-D310B65B83F9}"/>
              </a:ext>
            </a:extLst>
          </p:cNvPr>
          <p:cNvSpPr>
            <a:spLocks noGrp="1"/>
          </p:cNvSpPr>
          <p:nvPr>
            <p:ph idx="1"/>
          </p:nvPr>
        </p:nvSpPr>
        <p:spPr/>
        <p:txBody>
          <a:bodyPr/>
          <a:lstStyle/>
          <a:p>
            <a:pPr marL="0" indent="0">
              <a:buNone/>
            </a:pPr>
            <a:r>
              <a:rPr kumimoji="1" lang="ja-JP" altLang="en-US" dirty="0"/>
              <a:t>ここからは、「企画の全体像」に記載した内容をそれぞれ具体的に解説する項目となります。ひとつひとつの施策について何をどうやって行うのか、マーケティングに詳しくない方にもわかりやすく記載します。</a:t>
            </a:r>
          </a:p>
        </p:txBody>
      </p:sp>
    </p:spTree>
    <p:extLst>
      <p:ext uri="{BB962C8B-B14F-4D97-AF65-F5344CB8AC3E}">
        <p14:creationId xmlns:p14="http://schemas.microsoft.com/office/powerpoint/2010/main" val="42574297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521</Words>
  <Application>Microsoft Office PowerPoint</Application>
  <PresentationFormat>ワイド画面</PresentationFormat>
  <Paragraphs>33</Paragraphs>
  <Slides>16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16</vt:i4>
      </vt:variant>
    </vt:vector>
  </HeadingPairs>
  <TitlesOfParts>
    <vt:vector size="20" baseType="lpstr">
      <vt:lpstr>游ゴシック</vt:lpstr>
      <vt:lpstr>游ゴシック Light</vt:lpstr>
      <vt:lpstr>Arial</vt:lpstr>
      <vt:lpstr>Office テーマ</vt:lpstr>
      <vt:lpstr>企画書タイトル</vt:lpstr>
      <vt:lpstr>背景</vt:lpstr>
      <vt:lpstr>現状の課題</vt:lpstr>
      <vt:lpstr>現状分析</vt:lpstr>
      <vt:lpstr>ターゲット</vt:lpstr>
      <vt:lpstr>企画コンセプト</vt:lpstr>
      <vt:lpstr>目標/目的</vt:lpstr>
      <vt:lpstr>企画の全体像</vt:lpstr>
      <vt:lpstr>具体的施策概要/詳細</vt:lpstr>
      <vt:lpstr>具体的施策概要/詳細</vt:lpstr>
      <vt:lpstr>具体的施策概要/詳細</vt:lpstr>
      <vt:lpstr>具体的施策概要/詳細</vt:lpstr>
      <vt:lpstr>KPI</vt:lpstr>
      <vt:lpstr>予算</vt:lpstr>
      <vt:lpstr>ROI（収支計画）</vt:lpstr>
      <vt:lpstr>スケジュール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企画書タイトル</dc:title>
  <dc:creator>雅人 田中</dc:creator>
  <cp:lastModifiedBy>雅人 田中</cp:lastModifiedBy>
  <cp:revision>1</cp:revision>
  <dcterms:created xsi:type="dcterms:W3CDTF">2022-05-11T03:25:57Z</dcterms:created>
  <dcterms:modified xsi:type="dcterms:W3CDTF">2022-05-11T03:32:42Z</dcterms:modified>
</cp:coreProperties>
</file>